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337" r:id="rId3"/>
    <p:sldId id="340" r:id="rId4"/>
    <p:sldId id="342" r:id="rId5"/>
    <p:sldId id="343" r:id="rId6"/>
    <p:sldId id="334" r:id="rId7"/>
    <p:sldId id="344" r:id="rId8"/>
    <p:sldId id="269" r:id="rId9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ing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C0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61" autoAdjust="0"/>
    <p:restoredTop sz="90607" autoAdjust="0"/>
  </p:normalViewPr>
  <p:slideViewPr>
    <p:cSldViewPr>
      <p:cViewPr>
        <p:scale>
          <a:sx n="90" d="100"/>
          <a:sy n="90" d="100"/>
        </p:scale>
        <p:origin x="-1620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687" y="504807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4" y="5013176"/>
            <a:ext cx="9154854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772400" cy="3960440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>
                <a:solidFill>
                  <a:srgbClr val="00B050"/>
                </a:solidFill>
              </a:rPr>
              <a:t/>
            </a:r>
            <a:br>
              <a:rPr lang="bg-BG" sz="3600" b="1" dirty="0" smtClean="0">
                <a:solidFill>
                  <a:srgbClr val="00B050"/>
                </a:solidFill>
              </a:rPr>
            </a:br>
            <a:r>
              <a:rPr lang="bg-BG" sz="3600" b="1" dirty="0">
                <a:solidFill>
                  <a:srgbClr val="00B050"/>
                </a:solidFill>
              </a:rPr>
              <a:t/>
            </a:r>
            <a:br>
              <a:rPr lang="bg-BG" sz="3600" b="1" dirty="0">
                <a:solidFill>
                  <a:srgbClr val="00B050"/>
                </a:solidFill>
              </a:rPr>
            </a:br>
            <a:r>
              <a:rPr lang="bg-BG" sz="3600" b="1" dirty="0" smtClean="0">
                <a:solidFill>
                  <a:srgbClr val="00B050"/>
                </a:solidFill>
              </a:rPr>
              <a:t/>
            </a:r>
            <a:br>
              <a:rPr lang="bg-BG" sz="3600" b="1" dirty="0" smtClean="0">
                <a:solidFill>
                  <a:srgbClr val="00B050"/>
                </a:solidFill>
              </a:rPr>
            </a:b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ДЕСЕТО</a:t>
            </a:r>
            <a:r>
              <a:rPr lang="bg-BG" sz="31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</a:t>
            </a:r>
            <a:b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КОМИТЕТ ЗА НАБЛЮДЕНИЕ </a:t>
            </a:r>
            <a:b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ОПЕРАТИВНА ПРОГРАМА </a:t>
            </a:r>
            <a:b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„ОКОЛНА СРЕДА 2014 – 2020  г.“</a:t>
            </a:r>
            <a:b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Изпълнение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</a:t>
            </a: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проектите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финансирани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оперативна </a:t>
            </a: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„</a:t>
            </a:r>
            <a:r>
              <a:rPr lang="ru-RU" sz="2200" b="1" i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Околна</a:t>
            </a:r>
            <a:r>
              <a:rPr lang="ru-RU" sz="22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среда 2014-2020 г.“</a:t>
            </a: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2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София </a:t>
            </a:r>
            <a:r>
              <a:rPr lang="en-US" sz="2200" b="1" i="1" dirty="0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bg-BG" sz="2200" b="1" i="1" dirty="0" smtClean="0">
                <a:solidFill>
                  <a:prstClr val="black">
                    <a:lumMod val="65000"/>
                    <a:lumOff val="3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януари 2018 г.</a:t>
            </a:r>
            <a:r>
              <a:rPr lang="ru-RU" sz="36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55577" y="1351889"/>
            <a:ext cx="7735432" cy="55632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bg-BG" sz="24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Обща информация</a:t>
            </a:r>
            <a:endParaRPr lang="bg-BG" sz="24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45450" y="2060848"/>
            <a:ext cx="8045559" cy="4464496"/>
          </a:xfrm>
        </p:spPr>
        <p:txBody>
          <a:bodyPr>
            <a:normAutofit/>
          </a:bodyPr>
          <a:lstStyle/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оговори за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безвъзмездна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финансова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помощ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в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процес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сключени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резултат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bg-BG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процедури: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Втора фаза на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изграждане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инфраструктура,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чието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е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стартирало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ОПОС 2007-2013 г.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ранни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(3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.)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ранни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ВиК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компонент 2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бр</a:t>
            </a:r>
            <a:r>
              <a:rPr lang="ru-RU" sz="180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.)</a:t>
            </a:r>
            <a:endParaRPr lang="bg-BG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 размер на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предоставената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безвъзмездна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финансова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помощ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</a:p>
          <a:p>
            <a:pPr marL="457200" lvl="1" indent="0" algn="just">
              <a:buNone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383 126 051,06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лв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16,37% 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бюджета на ос 1 «Води»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успешно приключил проект на община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Раднево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за </a:t>
            </a:r>
            <a:r>
              <a:rPr lang="ru-RU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доизграждане</a:t>
            </a:r>
            <a:r>
              <a:rPr lang="ru-RU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ПСОВ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ru-RU" sz="1800" i="1" dirty="0"/>
          </a:p>
          <a:p>
            <a:pPr marL="457200" lvl="1" indent="0" algn="just">
              <a:buNone/>
            </a:pPr>
            <a:endParaRPr lang="ru-RU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 algn="just">
              <a:buNone/>
            </a:pPr>
            <a:endParaRPr lang="ru-RU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586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87625" y="1268759"/>
            <a:ext cx="6336704" cy="5040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20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със</a:t>
            </a:r>
            <a:r>
              <a:rPr lang="ru-RU" sz="20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значителен темп на </a:t>
            </a:r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endParaRPr lang="bg-BG" sz="20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229237" cy="100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14177"/>
            <a:ext cx="925250" cy="101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6996" y="1700808"/>
            <a:ext cx="8280920" cy="4608512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ru-RU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/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bg-BG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    </a:t>
            </a:r>
            <a:endParaRPr lang="en-US" sz="7200" b="1" i="1" dirty="0">
              <a:ea typeface="Calibri"/>
              <a:cs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909195"/>
              </p:ext>
            </p:extLst>
          </p:nvPr>
        </p:nvGraphicFramePr>
        <p:xfrm>
          <a:off x="487045" y="1970373"/>
          <a:ext cx="8169910" cy="4556760"/>
        </p:xfrm>
        <a:graphic>
          <a:graphicData uri="http://schemas.openxmlformats.org/drawingml/2006/table">
            <a:tbl>
              <a:tblPr firstRow="1" firstCol="1" bandRow="1"/>
              <a:tblGrid>
                <a:gridCol w="1419225"/>
                <a:gridCol w="2070100"/>
                <a:gridCol w="1439545"/>
                <a:gridCol w="1440815"/>
                <a:gridCol w="1800225"/>
              </a:tblGrid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Бенефициент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Размер на безвъзмездната финансова помощ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Процент физическо изпълнение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Финансово изпълнение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Тервел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Втора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фаза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Разширение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реконструкция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ПСОВ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Тервел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реконструкция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доизграждане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канализационната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мрежа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реконструкция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водопроводната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мрежа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град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Тервел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“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4 898 642,95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90%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0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050 656,17</a:t>
                      </a:r>
                      <a:r>
                        <a:rPr lang="en-US" sz="1000" b="1" baseline="0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0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(83%)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Банско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Втора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фаза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Рехабилитация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водоснабдителната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канализационната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мрежа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гр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Банско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с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изграждане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ПСОВ“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25 925 510,62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100%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14 462 668,37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 (56%)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Шумен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Интегриран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воден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цикъл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град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Шумен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- II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етап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-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втора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фаза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“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9 812 748,29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100 %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6 420 087,43 лв.</a:t>
                      </a:r>
                      <a:r>
                        <a:rPr lang="bg-BG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 (65%)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Асеновград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рехабилитация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водоснабдителната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канализационната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мрежа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с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изграждане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ПСОВ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град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Асеновград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България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“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80 033 191,56 </a:t>
                      </a:r>
                      <a:r>
                        <a:rPr lang="en-US" sz="10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60%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56 073 617, 50 </a:t>
                      </a:r>
                      <a:r>
                        <a:rPr lang="en-US" sz="1000" b="1" dirty="0" err="1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en-US" sz="10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0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(70%)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3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123950" y="1253285"/>
            <a:ext cx="6760418" cy="3850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24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със</a:t>
            </a:r>
            <a:r>
              <a:rPr lang="ru-RU" sz="24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съществен</a:t>
            </a:r>
            <a:r>
              <a:rPr lang="ru-RU" sz="24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прогрес</a:t>
            </a:r>
            <a:r>
              <a:rPr lang="ru-RU" sz="24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bg-BG" sz="18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6996" y="1772816"/>
            <a:ext cx="8124013" cy="4680520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ru-RU" sz="1600" b="1" i="1" dirty="0" smtClean="0"/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en-US" sz="1600" b="1" i="1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179610"/>
              </p:ext>
            </p:extLst>
          </p:nvPr>
        </p:nvGraphicFramePr>
        <p:xfrm>
          <a:off x="208365" y="1700807"/>
          <a:ext cx="8828130" cy="5001515"/>
        </p:xfrm>
        <a:graphic>
          <a:graphicData uri="http://schemas.openxmlformats.org/drawingml/2006/table">
            <a:tbl>
              <a:tblPr firstRow="1" firstCol="1" bandRow="1"/>
              <a:tblGrid>
                <a:gridCol w="1533566"/>
                <a:gridCol w="2236881"/>
                <a:gridCol w="1555524"/>
                <a:gridCol w="1556896"/>
                <a:gridCol w="1945263"/>
              </a:tblGrid>
              <a:tr h="427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800" b="1" dirty="0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Бенефициент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8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8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Размер на безвъзмездната финансова помощ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800" b="1" dirty="0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Процент физическо изпълнение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800" b="1" dirty="0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Финансово изпълнение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540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Видин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„Доизграждане на пречиствателна станция за отпадъчни води (ПСОВ) - гр. Видин - Втора фаза“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17 921 570,83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1 792 157,08 лв. (10% аванс по ДБФП)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Варна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„Подготовка и изпълнение на проект за развитие на инфраструктурата за отпадъчни води в агломерация к.</a:t>
                      </a:r>
                      <a:r>
                        <a:rPr lang="bg-BG" sz="900" b="1" dirty="0" err="1">
                          <a:effectLst/>
                          <a:latin typeface="Tahoma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. „Златни пясъци“, Община Варна“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28 658 890,06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20%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6 864 903,35 лв. ( 24%)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Плевен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„Интегриран воден цикъл Плевен - Долна Митрополия“.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87 911 636,37 лв.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20%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474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590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81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лв. (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%)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Добрич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„Интегриран проект за подобряване на водния сектор в град Добрич - фаза 1“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86 227 183, 30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10%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12 178 757,09 лв.(14%)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Приморско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„Интегриран инвестиционен проект във водния сектор на агломерация Приморско-Китен“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16 725 615, 84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1% (167 256, 16 лв. аванс по 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ДБФП</a:t>
                      </a: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Айтос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„Пречиствателна станция за отпадъчни води на гр.Айтос“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14 026 873, 14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Елхово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„Проектиране и строителство на Пречиствателна станция за отпадъчни води, довеждащ колектор и частична рехабилитация на В и К мрежата в гр. Елхово“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13 854 565, 90 лв.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1% (138 545,66 лв. аванс по </a:t>
                      </a:r>
                      <a:r>
                        <a:rPr lang="bg-BG" sz="900" b="1" dirty="0" smtClean="0">
                          <a:effectLst/>
                          <a:latin typeface="Tahoma"/>
                          <a:ea typeface="Calibri"/>
                          <a:cs typeface="Times New Roman"/>
                        </a:rPr>
                        <a:t>ДБФП</a:t>
                      </a: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Чирпан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„Изграждане на пречиствателна станция за отпадни води и довеждащи колектори в гр. Чирпан“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10 950 556,06 лв.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0%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1% </a:t>
                      </a: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109 505,56 </a:t>
                      </a:r>
                      <a:r>
                        <a:rPr lang="ru-RU" sz="900" b="1" kern="1200" dirty="0" err="1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лв</a:t>
                      </a: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. аванс по ДБФП)</a:t>
                      </a:r>
                      <a:endParaRPr lang="en-US" sz="900" b="1" kern="1200" dirty="0">
                        <a:solidFill>
                          <a:schemeClr val="tx1"/>
                        </a:solidFill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57877" marR="57877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23950" y="14097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08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55577" y="1360503"/>
            <a:ext cx="7735432" cy="6283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</a:t>
            </a:r>
            <a:r>
              <a:rPr lang="ru-RU" sz="20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със</a:t>
            </a:r>
            <a:r>
              <a:rPr lang="ru-RU" sz="20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забавен темп на </a:t>
            </a:r>
            <a:r>
              <a:rPr lang="ru-RU" sz="2000" b="1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2000" b="1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endParaRPr lang="bg-BG" sz="18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6996" y="1772816"/>
            <a:ext cx="8124013" cy="4680520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ru-RU" sz="1600" b="1" i="1" dirty="0"/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en-US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16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87045" y="2601309"/>
          <a:ext cx="8169910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1419225"/>
                <a:gridCol w="2070100"/>
                <a:gridCol w="1439545"/>
                <a:gridCol w="1440815"/>
                <a:gridCol w="1800225"/>
              </a:tblGrid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Бенефициент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Проект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Размер на безвъзмездната финансова помощ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Процент физическо изпълнение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solidFill>
                            <a:srgbClr val="FFFFFF"/>
                          </a:solidFill>
                          <a:effectLst/>
                          <a:latin typeface="Tahoma"/>
                          <a:ea typeface="Calibri"/>
                          <a:cs typeface="Times New Roman"/>
                        </a:rPr>
                        <a:t>Финансово изпълнение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Ямбол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„Интегриран проект за водния цикъл на град Ямбол - изграждане на ГПСОВ и довеждащ колектор, разширение и реконструкция на канализационната и водопроводна мрежа на град Ямбол - втора фаза“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36 650 507,18 лв.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30%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8 893 484,74 лв.(24%)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Община Враца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„Интегриран проект за воден цикъл на град Враца - II-ра фаза“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80 362 797,14 лв.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>
                          <a:effectLst/>
                          <a:latin typeface="Tahoma"/>
                          <a:ea typeface="Calibri"/>
                          <a:cs typeface="Times New Roman"/>
                        </a:rPr>
                        <a:t>Вик Етап 1 - 99%; ВиК – Етап 2 - 90%, ПСОВ – 100%; довеждащ водопровод – 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bg-BG" sz="900" b="1" dirty="0">
                          <a:effectLst/>
                          <a:latin typeface="Tahoma"/>
                          <a:ea typeface="Calibri"/>
                          <a:cs typeface="Times New Roman"/>
                        </a:rPr>
                        <a:t>13 055 307,10 лв. (16 %)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87363" y="26019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18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55576" y="1360503"/>
            <a:ext cx="7735433" cy="6283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err="1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Хоризонтални</a:t>
            </a:r>
            <a: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i="1" dirty="0" err="1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проблеми</a:t>
            </a:r>
            <a: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</a:t>
            </a:r>
            <a:r>
              <a:rPr lang="ru-RU" sz="2000" b="1" i="1" dirty="0" err="1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приоритетната</a:t>
            </a:r>
            <a: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ос</a:t>
            </a:r>
            <a:endParaRPr lang="bg-BG" sz="20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6996" y="2132856"/>
            <a:ext cx="8280920" cy="3888432"/>
          </a:xfrm>
        </p:spPr>
        <p:txBody>
          <a:bodyPr>
            <a:normAutofit/>
          </a:bodyPr>
          <a:lstStyle/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наличие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обжалване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прекратяване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процедури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възлагане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обществени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поръчки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тчетено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закъснение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изпълнението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неспазване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одобрения график;</a:t>
            </a: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лабости при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администриране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проектите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 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страна 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бенефициентите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включително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търговските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договори;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чести 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промени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състава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екипите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управление и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изпълнение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проектите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липса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финансов ресурс за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покриване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собственото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финансиране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 страна на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бенефициентите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800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u-RU" sz="1600" b="1" i="1" dirty="0"/>
          </a:p>
          <a:p>
            <a:pPr marL="0" indent="0" algn="just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310176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3568" y="1360503"/>
            <a:ext cx="7807441" cy="6283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err="1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Предприети</a:t>
            </a:r>
            <a:r>
              <a:rPr lang="ru-RU" sz="2000" b="1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мерки</a:t>
            </a:r>
            <a:endParaRPr lang="bg-BG" sz="2000" b="1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66996" y="2132856"/>
            <a:ext cx="8280920" cy="3888432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птимално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бързо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обработване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постъпили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искания за средства;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ровеждане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периодични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срещи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бенефициенти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азработване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стандартизирани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провеждане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обществени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поръчки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ровеждане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регулярни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обучения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бенефициентите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 цел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избягване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често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допускани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грешки при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възлагане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обществени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поръчки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</a:t>
            </a:r>
            <a:r>
              <a:rPr lang="ru-RU" sz="18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нформиране</a:t>
            </a:r>
            <a:r>
              <a:rPr lang="ru-RU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бенефициентите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ОПОС 2014-2020г. за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възможност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да се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възползват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механизъм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авансово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финансиране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съответствие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 ДДС 6/2011  на МФ.</a:t>
            </a:r>
          </a:p>
          <a:p>
            <a:pPr marL="457200" lvl="1" indent="0" algn="just">
              <a:buNone/>
            </a:pPr>
            <a:endParaRPr lang="ru-RU" sz="1600" b="1" i="1" dirty="0"/>
          </a:p>
          <a:p>
            <a:pPr marL="0" indent="0" algn="just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39353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4870</TotalTime>
  <Words>807</Words>
  <Application>Microsoft Office PowerPoint</Application>
  <PresentationFormat>On-screen Show (4:3)</PresentationFormat>
  <Paragraphs>129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ДЕСЕТО ЗАСЕДАНИЕ  НА КОМИТЕТ ЗА НАБЛЮДЕНИЕ  НА ОПЕРАТИВНА ПРОГРАМА  „ОКОЛНА СРЕДА 2014 – 2020  г.“  Изпълнение на ВиК проектите, финансирани по оперативна програма „Околна среда 2014-2020 г.“  София , 30 януари 2018 г.     </vt:lpstr>
      <vt:lpstr>Обща информация</vt:lpstr>
      <vt:lpstr>Проекти със значителен темп на изпълнение</vt:lpstr>
      <vt:lpstr>Проекти със съществен прогрес  </vt:lpstr>
      <vt:lpstr>Проекти със забавен темп на изпълнение   </vt:lpstr>
      <vt:lpstr>Хоризонтални проблеми  по приоритетната ос</vt:lpstr>
      <vt:lpstr>Предприети мерки</vt:lpstr>
      <vt:lpstr> 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OPE</cp:lastModifiedBy>
  <cp:revision>410</cp:revision>
  <cp:lastPrinted>2015-10-07T12:59:24Z</cp:lastPrinted>
  <dcterms:created xsi:type="dcterms:W3CDTF">2015-09-08T07:54:54Z</dcterms:created>
  <dcterms:modified xsi:type="dcterms:W3CDTF">2018-01-29T09:15:17Z</dcterms:modified>
</cp:coreProperties>
</file>